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332" r:id="rId2"/>
    <p:sldId id="4284" r:id="rId3"/>
    <p:sldId id="4359" r:id="rId4"/>
    <p:sldId id="4354" r:id="rId5"/>
    <p:sldId id="4360" r:id="rId6"/>
    <p:sldId id="4361" r:id="rId7"/>
    <p:sldId id="4365" r:id="rId8"/>
    <p:sldId id="4356" r:id="rId9"/>
    <p:sldId id="4366" r:id="rId10"/>
    <p:sldId id="4368" r:id="rId11"/>
    <p:sldId id="4355" r:id="rId12"/>
    <p:sldId id="4369" r:id="rId13"/>
    <p:sldId id="4370" r:id="rId14"/>
    <p:sldId id="4371" r:id="rId15"/>
    <p:sldId id="4357" r:id="rId16"/>
    <p:sldId id="4372" r:id="rId17"/>
    <p:sldId id="4373" r:id="rId18"/>
    <p:sldId id="4358" r:id="rId19"/>
    <p:sldId id="4353" r:id="rId20"/>
    <p:sldId id="4285" r:id="rId21"/>
    <p:sldId id="4363" r:id="rId22"/>
    <p:sldId id="4362" r:id="rId23"/>
    <p:sldId id="4364" r:id="rId24"/>
    <p:sldId id="4367" r:id="rId25"/>
    <p:sldId id="437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65"/>
            <p14:sldId id="4356"/>
            <p14:sldId id="4366"/>
            <p14:sldId id="4368"/>
            <p14:sldId id="4355"/>
            <p14:sldId id="4369"/>
            <p14:sldId id="4370"/>
            <p14:sldId id="4371"/>
            <p14:sldId id="4357"/>
            <p14:sldId id="4372"/>
            <p14:sldId id="4373"/>
            <p14:sldId id="4358"/>
            <p14:sldId id="4353"/>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 id="4374"/>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20</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2024/6/12</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2024/6/12</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0.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6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1068225"/>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Sensitive to diverse range of physics Beyond the Standard Model</a:t>
                </a:r>
              </a:p>
              <a:p>
                <a:pPr marL="285750" indent="-285750">
                  <a:buFont typeface="Arial" panose="020B0604020202020204" pitchFamily="34" charset="0"/>
                  <a:buChar char="•"/>
                </a:pPr>
                <a:r>
                  <a:rPr lang="en-US" altLang="zh-CN" dirty="0"/>
                  <a:t>EW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WWZ and WWZZ weak-boson self-interactions</a:t>
                </a:r>
              </a:p>
              <a:p>
                <a:pPr marL="285750" indent="-285750">
                  <a:buFont typeface="Arial" panose="020B0604020202020204" pitchFamily="34" charset="0"/>
                  <a:buChar char="•"/>
                </a:pPr>
                <a:r>
                  <a:rPr lang="en-US" altLang="zh-CN" dirty="0"/>
                  <a:t>Theoretical prediction of QCD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the accuracy of perturbative QCD calculation (overall production rate and kinematic properties of the final states)</a:t>
                </a:r>
              </a:p>
              <a:p>
                <a:pPr marL="285750" indent="-285750">
                  <a:buFont typeface="Arial" panose="020B0604020202020204" pitchFamily="34" charset="0"/>
                  <a:buChar char="•"/>
                </a:pPr>
                <a:endParaRPr lang="en-US" altLang="zh-CN"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554673" y="1068225"/>
                <a:ext cx="9751555" cy="1477328"/>
              </a:xfrm>
              <a:prstGeom prst="rect">
                <a:avLst/>
              </a:prstGeom>
              <a:blipFill>
                <a:blip r:embed="rId3"/>
                <a:stretch>
                  <a:fillRect l="-438" t="-2058"/>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468" y="2545553"/>
            <a:ext cx="5686781" cy="2444318"/>
          </a:xfrm>
          <a:prstGeom prst="rect">
            <a:avLst/>
          </a:prstGeom>
        </p:spPr>
      </p:pic>
      <p:sp>
        <p:nvSpPr>
          <p:cNvPr id="5" name="文本框 4"/>
          <p:cNvSpPr txBox="1"/>
          <p:nvPr/>
        </p:nvSpPr>
        <p:spPr>
          <a:xfrm>
            <a:off x="554673" y="5181118"/>
            <a:ext cx="93413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Goals:</a:t>
            </a:r>
          </a:p>
          <a:p>
            <a:pPr marL="742950" lvl="1" indent="-285750">
              <a:buFont typeface="Arial" panose="020B0604020202020204" pitchFamily="34" charset="0"/>
              <a:buChar char="•"/>
            </a:pPr>
            <a:r>
              <a:rPr lang="en-US" altLang="zh-CN" dirty="0" smtClean="0"/>
              <a:t>Unfolded differential cross section measurement of interesting kinematic observables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Limits on dim-6 and dim-8 EFT operators</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384135" y="4989871"/>
                <a:ext cx="1538243" cy="369332"/>
              </a:xfrm>
              <a:prstGeom prst="rect">
                <a:avLst/>
              </a:prstGeom>
              <a:noFill/>
            </p:spPr>
            <p:txBody>
              <a:bodyPr wrap="square" rtlCol="0">
                <a:spAutoFit/>
              </a:bodyPr>
              <a:lstStyle/>
              <a:p>
                <a:r>
                  <a:rPr lang="en-US" altLang="zh-CN" dirty="0" smtClean="0"/>
                  <a:t>Pure-EW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384135" y="4989871"/>
                <a:ext cx="1538243" cy="369332"/>
              </a:xfrm>
              <a:prstGeom prst="rect">
                <a:avLst/>
              </a:prstGeom>
              <a:blipFill>
                <a:blip r:embed="rId5"/>
                <a:stretch>
                  <a:fillRect l="-3175" t="-10000" r="-79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449051" y="4989871"/>
                <a:ext cx="1538243" cy="369332"/>
              </a:xfrm>
              <a:prstGeom prst="rect">
                <a:avLst/>
              </a:prstGeom>
              <a:noFill/>
            </p:spPr>
            <p:txBody>
              <a:bodyPr wrap="square" rtlCol="0">
                <a:spAutoFit/>
              </a:bodyPr>
              <a:lstStyle/>
              <a:p>
                <a:r>
                  <a:rPr lang="en-US" altLang="zh-CN" dirty="0" smtClean="0"/>
                  <a:t>Strong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449051" y="4989871"/>
                <a:ext cx="1538243" cy="369332"/>
              </a:xfrm>
              <a:prstGeom prst="rect">
                <a:avLst/>
              </a:prstGeom>
              <a:blipFill>
                <a:blip r:embed="rId6"/>
                <a:stretch>
                  <a:fillRect l="-35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707073" y="1220625"/>
                <a:ext cx="9751555" cy="31813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Selections:</a:t>
                </a:r>
              </a:p>
              <a:p>
                <a:pPr marL="742950" lvl="1" indent="-285750">
                  <a:buFont typeface="Arial" panose="020B0604020202020204" pitchFamily="34" charset="0"/>
                  <a:buChar char="•"/>
                </a:pPr>
                <a:r>
                  <a:rPr lang="en-US" altLang="zh-CN" dirty="0" smtClean="0"/>
                  <a:t>Same-flavor opposite-charge (SFOC) lepton pairs ordered by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Four lepton system invariant mass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&gt;130 </m:t>
                    </m:r>
                    <m:r>
                      <a:rPr lang="en-US" altLang="zh-CN" b="0" i="1" smtClean="0">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Leading (sub-leading) jets with transverse momentum </a:t>
                </a:r>
                <a14:m>
                  <m:oMath xmlns:m="http://schemas.openxmlformats.org/officeDocument/2006/math">
                    <m:r>
                      <a:rPr lang="en-US" altLang="zh-CN" b="0" i="1" smtClean="0">
                        <a:latin typeface="Cambria Math" panose="02040503050406030204" pitchFamily="18" charset="0"/>
                      </a:rPr>
                      <m:t>&gt;40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𝐺𝑒𝑉</m:t>
                    </m:r>
                  </m:oMath>
                </a14:m>
                <a:r>
                  <a:rPr lang="en-US" altLang="zh-CN" dirty="0" smtClean="0"/>
                  <a:t> , </a:t>
                </a:r>
                <a:r>
                  <a:rPr lang="en-US" altLang="zh-CN" dirty="0" err="1" smtClean="0"/>
                  <a:t>dijet</a:t>
                </a:r>
                <a:r>
                  <a:rPr lang="en-US" altLang="zh-CN" dirty="0" smtClean="0"/>
                  <a:t> invariant mass and separation angle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&gt;300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&gt;2.0</m:t>
                    </m:r>
                  </m:oMath>
                </a14:m>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Events further categorized into VBS-enhanced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&lt;0.4</m:t>
                    </m:r>
                    <m:r>
                      <a:rPr lang="en-US" altLang="zh-CN" b="0" i="0" smtClean="0">
                        <a:latin typeface="Cambria Math" panose="02040503050406030204" pitchFamily="18" charset="0"/>
                      </a:rPr>
                      <m:t> </m:t>
                    </m:r>
                  </m:oMath>
                </a14:m>
                <a:r>
                  <a:rPr lang="en-US" altLang="zh-CN" dirty="0" smtClean="0"/>
                  <a:t>) and VBS-suppressed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&gt;0.4</m:t>
                    </m:r>
                  </m:oMath>
                </a14:m>
                <a:r>
                  <a:rPr lang="en-US" altLang="zh-CN" dirty="0" smtClean="0"/>
                  <a:t>) regions </a:t>
                </a:r>
              </a:p>
            </p:txBody>
          </p:sp>
        </mc:Choice>
        <mc:Fallback xmlns="">
          <p:sp>
            <p:nvSpPr>
              <p:cNvPr id="10" name="文本框 9"/>
              <p:cNvSpPr txBox="1">
                <a:spLocks noRot="1" noChangeAspect="1" noMove="1" noResize="1" noEditPoints="1" noAdjustHandles="1" noChangeArrowheads="1" noChangeShapeType="1" noTextEdit="1"/>
              </p:cNvSpPr>
              <p:nvPr/>
            </p:nvSpPr>
            <p:spPr>
              <a:xfrm>
                <a:off x="707073" y="1220625"/>
                <a:ext cx="9751555" cy="3181384"/>
              </a:xfrm>
              <a:prstGeom prst="rect">
                <a:avLst/>
              </a:prstGeom>
              <a:blipFill>
                <a:blip r:embed="rId2"/>
                <a:stretch>
                  <a:fillRect l="-438" t="-958" r="-750" b="-2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07072" y="5068213"/>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Samples:</a:t>
                </a:r>
              </a:p>
              <a:p>
                <a:pPr marL="742950" lvl="1" indent="-285750">
                  <a:buFont typeface="Arial" panose="020B0604020202020204" pitchFamily="34" charset="0"/>
                  <a:buChar char="•"/>
                </a:pPr>
                <a:r>
                  <a:rPr lang="en-US" altLang="zh-CN" dirty="0" smtClean="0"/>
                  <a:t>Nominal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SHERPA</a:t>
                </a:r>
              </a:p>
              <a:p>
                <a:pPr marL="742950" lvl="1" indent="-285750">
                  <a:buFont typeface="Arial" panose="020B0604020202020204" pitchFamily="34" charset="0"/>
                  <a:buChar char="•"/>
                </a:pPr>
                <a:r>
                  <a:rPr lang="en-US" altLang="zh-CN" dirty="0" smtClean="0"/>
                  <a:t>Alternative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MG5_NLO+PY8</a:t>
                </a:r>
              </a:p>
              <a:p>
                <a:pPr marL="742950" lvl="1" indent="-285750">
                  <a:buFont typeface="Arial" panose="020B0604020202020204" pitchFamily="34" charset="0"/>
                  <a:buChar char="•"/>
                </a:pPr>
                <a:r>
                  <a:rPr lang="en-US" altLang="zh-CN" dirty="0" smtClean="0"/>
                  <a:t>Nominal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MG5+PY8</a:t>
                </a:r>
              </a:p>
              <a:p>
                <a:pPr marL="742950" lvl="1" indent="-285750">
                  <a:buFont typeface="Arial" panose="020B0604020202020204" pitchFamily="34" charset="0"/>
                  <a:buChar char="•"/>
                </a:pPr>
                <a:r>
                  <a:rPr lang="en-US" altLang="zh-CN" dirty="0" smtClean="0"/>
                  <a:t>Alternative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POWHEG+PY8</a:t>
                </a:r>
              </a:p>
            </p:txBody>
          </p:sp>
        </mc:Choice>
        <mc:Fallback xmlns="">
          <p:sp>
            <p:nvSpPr>
              <p:cNvPr id="3" name="文本框 2"/>
              <p:cNvSpPr txBox="1">
                <a:spLocks noRot="1" noChangeAspect="1" noMove="1" noResize="1" noEditPoints="1" noAdjustHandles="1" noChangeArrowheads="1" noChangeShapeType="1" noTextEdit="1"/>
              </p:cNvSpPr>
              <p:nvPr/>
            </p:nvSpPr>
            <p:spPr>
              <a:xfrm>
                <a:off x="707072" y="5068213"/>
                <a:ext cx="9751555" cy="1477328"/>
              </a:xfrm>
              <a:prstGeom prst="rect">
                <a:avLst/>
              </a:prstGeom>
              <a:blipFill>
                <a:blip r:embed="rId4"/>
                <a:stretch>
                  <a:fillRect l="-438" t="-2058"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106216" y="2948947"/>
                <a:ext cx="2563009" cy="615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106216" y="2948947"/>
                <a:ext cx="2563009" cy="6151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7071" y="4478723"/>
                <a:ext cx="97515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accent1"/>
                    </a:solidFill>
                  </a:rPr>
                  <a:t>Inclusive</a:t>
                </a:r>
                <a:r>
                  <a:rPr lang="en-US" altLang="zh-CN" dirty="0" smtClean="0"/>
                  <a:t> measurements on both EW and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production</a:t>
                </a:r>
              </a:p>
            </p:txBody>
          </p:sp>
        </mc:Choice>
        <mc:Fallback xmlns="">
          <p:sp>
            <p:nvSpPr>
              <p:cNvPr id="11" name="文本框 10"/>
              <p:cNvSpPr txBox="1">
                <a:spLocks noRot="1" noChangeAspect="1" noMove="1" noResize="1" noEditPoints="1" noAdjustHandles="1" noChangeArrowheads="1" noChangeShapeType="1" noTextEdit="1"/>
              </p:cNvSpPr>
              <p:nvPr/>
            </p:nvSpPr>
            <p:spPr>
              <a:xfrm>
                <a:off x="707071" y="4478723"/>
                <a:ext cx="9751555" cy="369332"/>
              </a:xfrm>
              <a:prstGeom prst="rect">
                <a:avLst/>
              </a:prstGeom>
              <a:blipFill>
                <a:blip r:embed="rId6"/>
                <a:stretch>
                  <a:fillRect l="-438"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66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Differential Cross Section </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p:sp>
        <p:nvSpPr>
          <p:cNvPr id="3" name="文本框 2"/>
          <p:cNvSpPr txBox="1"/>
          <p:nvPr/>
        </p:nvSpPr>
        <p:spPr>
          <a:xfrm>
            <a:off x="554673" y="974777"/>
            <a:ext cx="9751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Particle-level measurements in both VBS-enhanced and VBS-suppressed fiducial regions</a:t>
            </a:r>
            <a:endParaRPr lang="en-US" altLang="zh-CN" dirty="0"/>
          </a:p>
          <a:p>
            <a:pPr marL="285750" indent="-285750">
              <a:buFont typeface="Arial" panose="020B0604020202020204" pitchFamily="34" charset="0"/>
              <a:buChar char="•"/>
            </a:pPr>
            <a:r>
              <a:rPr lang="en-US" altLang="zh-CN" dirty="0" smtClean="0"/>
              <a:t>Unfolding done with iterative Bayesian method to correct the detector effect</a:t>
            </a: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1918" y="1621106"/>
            <a:ext cx="3946655" cy="3860945"/>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0495" y="1621106"/>
            <a:ext cx="3946655" cy="38609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17847" y="5606041"/>
                <a:ext cx="10135312"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Generally good agreement between Data and MC prediction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MG5_NLO+PY8 underestimates the observed data especially in low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endParaRPr lang="en-US" altLang="zh-CN"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717847" y="5606041"/>
                <a:ext cx="10135312" cy="945643"/>
              </a:xfrm>
              <a:prstGeom prst="rect">
                <a:avLst/>
              </a:prstGeom>
              <a:blipFill>
                <a:blip r:embed="rId5"/>
                <a:stretch>
                  <a:fillRect l="-421" t="-3871" b="-7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23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EFT Interpretation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974777"/>
                <a:ext cx="9751555" cy="6686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Unfolded distribution for the search of physics beyond the SM</a:t>
                </a:r>
              </a:p>
              <a:p>
                <a:pPr marL="285750" indent="-285750">
                  <a:buFont typeface="Arial" panose="020B0604020202020204" pitchFamily="34" charset="0"/>
                  <a:buChar char="•"/>
                </a:pP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4</m:t>
                        </m:r>
                        <m:r>
                          <a:rPr lang="en-US" altLang="zh-CN" b="0" i="1" smtClean="0">
                            <a:solidFill>
                              <a:srgbClr val="FF0000"/>
                            </a:solidFill>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𝑗𝑗</m:t>
                        </m:r>
                      </m:sub>
                    </m:sSub>
                  </m:oMath>
                </a14:m>
                <a:r>
                  <a:rPr lang="en-US" altLang="zh-CN" dirty="0" smtClean="0"/>
                  <a:t> are used to set limits on </a:t>
                </a:r>
                <a:r>
                  <a:rPr lang="en-US" altLang="zh-CN" dirty="0" smtClean="0">
                    <a:solidFill>
                      <a:srgbClr val="00B0F0"/>
                    </a:solidFill>
                  </a:rPr>
                  <a:t>dim-8</a:t>
                </a:r>
                <a:r>
                  <a:rPr lang="en-US" altLang="zh-CN" dirty="0" smtClean="0"/>
                  <a:t> and </a:t>
                </a:r>
                <a:r>
                  <a:rPr lang="en-US" altLang="zh-CN" dirty="0" smtClean="0">
                    <a:solidFill>
                      <a:srgbClr val="00B0F0"/>
                    </a:solidFill>
                  </a:rPr>
                  <a:t>dim-6</a:t>
                </a:r>
                <a:r>
                  <a:rPr lang="en-US" altLang="zh-CN" dirty="0" smtClean="0"/>
                  <a:t> EFT operators</a:t>
                </a:r>
              </a:p>
            </p:txBody>
          </p:sp>
        </mc:Choice>
        <mc:Fallback xmlns="">
          <p:sp>
            <p:nvSpPr>
              <p:cNvPr id="3" name="文本框 2"/>
              <p:cNvSpPr txBox="1">
                <a:spLocks noRot="1" noChangeAspect="1" noMove="1" noResize="1" noEditPoints="1" noAdjustHandles="1" noChangeArrowheads="1" noChangeShapeType="1" noTextEdit="1"/>
              </p:cNvSpPr>
              <p:nvPr/>
            </p:nvSpPr>
            <p:spPr>
              <a:xfrm>
                <a:off x="554673" y="974777"/>
                <a:ext cx="9751555" cy="668645"/>
              </a:xfrm>
              <a:prstGeom prst="rect">
                <a:avLst/>
              </a:prstGeom>
              <a:blipFill>
                <a:blip r:embed="rId3"/>
                <a:stretch>
                  <a:fillRect l="-438" t="-5455" b="-1000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5" y="1861445"/>
            <a:ext cx="4836652" cy="4643186"/>
          </a:xfrm>
          <a:prstGeom prst="rect">
            <a:avLst/>
          </a:prstGeom>
        </p:spPr>
      </p:pic>
      <p:pic>
        <p:nvPicPr>
          <p:cNvPr id="8" name="图片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12000" y="1861445"/>
            <a:ext cx="4337712" cy="311964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591471" y="5000974"/>
                <a:ext cx="4578769" cy="658514"/>
              </a:xfrm>
              <a:prstGeom prst="rect">
                <a:avLst/>
              </a:prstGeom>
              <a:noFill/>
            </p:spPr>
            <p:txBody>
              <a:bodyPr wrap="square" rtlCol="0">
                <a:spAutoFit/>
              </a:bodyPr>
              <a:lstStyle/>
              <a:p>
                <a:r>
                  <a:rPr lang="en-US" altLang="zh-CN" dirty="0" smtClean="0"/>
                  <a:t>Expected and observed interval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𝑇</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oMath>
                </a14:m>
                <a:r>
                  <a:rPr lang="en-US" altLang="zh-CN" dirty="0" smtClean="0"/>
                  <a:t>Wilson coefficient as a function of cut-off scale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591471" y="5000974"/>
                <a:ext cx="4578769" cy="658514"/>
              </a:xfrm>
              <a:prstGeom prst="rect">
                <a:avLst/>
              </a:prstGeom>
              <a:blipFill>
                <a:blip r:embed="rId6"/>
                <a:stretch>
                  <a:fillRect l="-1065" t="-4630" b="-13889"/>
                </a:stretch>
              </a:blipFill>
            </p:spPr>
            <p:txBody>
              <a:bodyPr/>
              <a:lstStyle/>
              <a:p>
                <a:r>
                  <a:rPr lang="zh-CN" altLang="en-US">
                    <a:noFill/>
                  </a:rPr>
                  <a:t> </a:t>
                </a:r>
              </a:p>
            </p:txBody>
          </p:sp>
        </mc:Fallback>
      </mc:AlternateContent>
      <p:sp>
        <p:nvSpPr>
          <p:cNvPr id="10" name="文本框 9"/>
          <p:cNvSpPr txBox="1"/>
          <p:nvPr/>
        </p:nvSpPr>
        <p:spPr>
          <a:xfrm>
            <a:off x="5829472" y="6015828"/>
            <a:ext cx="45787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Wilson coefficients are </a:t>
            </a:r>
            <a:r>
              <a:rPr lang="en-US" altLang="zh-CN" dirty="0" smtClean="0">
                <a:solidFill>
                  <a:schemeClr val="accent6"/>
                </a:solidFill>
              </a:rPr>
              <a:t>consistent</a:t>
            </a:r>
            <a:r>
              <a:rPr lang="en-US" altLang="zh-CN" dirty="0" smtClean="0"/>
              <a:t> with zero when pure D8 contribution is included</a:t>
            </a:r>
            <a:endParaRPr lang="zh-CN" altLang="en-US" dirty="0"/>
          </a:p>
        </p:txBody>
      </p:sp>
    </p:spTree>
    <p:extLst>
      <p:ext uri="{BB962C8B-B14F-4D97-AF65-F5344CB8AC3E}">
        <p14:creationId xmlns:p14="http://schemas.microsoft.com/office/powerpoint/2010/main" val="311605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0023BC8C-708D-4006-A254-12E75F4DC02A}"/>
                  </a:ext>
                </a:extLst>
              </p:cNvPr>
              <p:cNvSpPr>
                <a:spLocks noGrp="1"/>
              </p:cNvSpPr>
              <p:nvPr>
                <p:ph type="body" sz="quarter" idx="12" hasCustomPrompt="1"/>
              </p:nvPr>
            </p:nvSpPr>
            <p:spPr>
              <a:xfrm>
                <a:off x="554673" y="1149424"/>
                <a:ext cx="9056687" cy="1861432"/>
              </a:xfrm>
            </p:spPr>
            <p:txBody>
              <a:bodyPr vert="horz" lIns="91440" tIns="45720" rIns="91440" bIns="45720" rtlCol="0" anchor="t">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en-US" altLang="zh-CN" dirty="0" smtClean="0">
                    <a:latin typeface="+mn-lt"/>
                    <a:ea typeface="+mn-ea"/>
                    <a:sym typeface="+mn-lt"/>
                  </a:rPr>
                  <a:t>Analysis targets:</a:t>
                </a:r>
              </a:p>
              <a:p>
                <a:pPr marL="800100" lvl="1" indent="-342900">
                  <a:spcBef>
                    <a:spcPct val="0"/>
                  </a:spcBef>
                </a:pPr>
                <a:r>
                  <a:rPr lang="en-US" altLang="zh-CN" sz="1800" dirty="0" smtClean="0">
                    <a:latin typeface="+mn-lt"/>
                    <a:ea typeface="+mn-ea"/>
                    <a:sym typeface="+mn-lt"/>
                  </a:rPr>
                  <a:t>Observation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Differential cross-section measurements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Unfold </a:t>
                </a:r>
                <a14:m>
                  <m:oMath xmlns:m="http://schemas.openxmlformats.org/officeDocument/2006/math">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𝑗𝑗</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𝑙𝑒𝑝</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r>
                      <a:rPr lang="en-US" altLang="zh-CN" sz="1800" b="0" i="1" smtClean="0">
                        <a:latin typeface="Cambria Math" panose="02040503050406030204" pitchFamily="18" charset="0"/>
                        <a:ea typeface="+mn-ea"/>
                        <a:sym typeface="+mn-lt"/>
                      </a:rPr>
                      <m:t>,</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oMath>
                </a14:m>
                <a:endParaRPr lang="en-US" altLang="zh-CN" sz="1800" dirty="0" smtClean="0">
                  <a:latin typeface="+mn-lt"/>
                  <a:ea typeface="+mn-ea"/>
                  <a:sym typeface="+mn-lt"/>
                </a:endParaRPr>
              </a:p>
              <a:p>
                <a:pPr marL="800100" lvl="1" indent="-342900">
                  <a:spcBef>
                    <a:spcPct val="0"/>
                  </a:spcBef>
                </a:pPr>
                <a:r>
                  <a:rPr lang="en-US" altLang="zh-CN" sz="1800" dirty="0" smtClean="0">
                    <a:latin typeface="+mn-lt"/>
                    <a:ea typeface="+mn-ea"/>
                    <a:sym typeface="+mn-lt"/>
                  </a:rPr>
                  <a:t>EFT Interpretation targeting dimension-8 operators</a:t>
                </a:r>
              </a:p>
            </p:txBody>
          </p:sp>
        </mc:Choice>
        <mc:Fallback xmlns="">
          <p:sp>
            <p:nvSpPr>
              <p:cNvPr id="3" name="文本占位符 2">
                <a:extLst>
                  <a:ext uri="{FF2B5EF4-FFF2-40B4-BE49-F238E27FC236}">
                    <a16:creationId xmlns:a16="http://schemas.microsoft.com/office/drawing/2014/main" id="{0023BC8C-708D-4006-A254-12E75F4DC02A}"/>
                  </a:ext>
                </a:extLst>
              </p:cNvPr>
              <p:cNvSpPr>
                <a:spLocks noGrp="1" noRot="1" noChangeAspect="1" noMove="1" noResize="1" noEditPoints="1" noAdjustHandles="1" noChangeArrowheads="1" noChangeShapeType="1" noTextEdit="1"/>
              </p:cNvSpPr>
              <p:nvPr>
                <p:ph type="body" sz="quarter" idx="12" hasCustomPrompt="1"/>
              </p:nvPr>
            </p:nvSpPr>
            <p:spPr>
              <a:xfrm>
                <a:off x="554673" y="1149424"/>
                <a:ext cx="9056687" cy="1861432"/>
              </a:xfrm>
              <a:blipFill>
                <a:blip r:embed="rId3"/>
                <a:stretch>
                  <a:fillRect l="-606" t="-360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676533" y="2666407"/>
            <a:ext cx="2199938" cy="1468763"/>
          </a:xfrm>
          <a:prstGeom prst="rect">
            <a:avLst/>
          </a:prstGeom>
        </p:spPr>
      </p:pic>
      <p:sp>
        <p:nvSpPr>
          <p:cNvPr id="5" name="文本框 4"/>
          <p:cNvSpPr txBox="1"/>
          <p:nvPr/>
        </p:nvSpPr>
        <p:spPr>
          <a:xfrm>
            <a:off x="706184" y="3216122"/>
            <a:ext cx="818839" cy="369332"/>
          </a:xfrm>
          <a:prstGeom prst="rect">
            <a:avLst/>
          </a:prstGeom>
          <a:noFill/>
        </p:spPr>
        <p:txBody>
          <a:bodyPr wrap="square" rtlCol="0">
            <a:spAutoFit/>
          </a:bodyPr>
          <a:lstStyle/>
          <a:p>
            <a:r>
              <a:rPr lang="en-US" altLang="zh-CN" dirty="0" smtClean="0"/>
              <a:t>Signal:</a:t>
            </a:r>
            <a:endParaRPr lang="zh-CN" altLang="en-US" dirty="0"/>
          </a:p>
        </p:txBody>
      </p:sp>
      <p:sp>
        <p:nvSpPr>
          <p:cNvPr id="6" name="文本框 5"/>
          <p:cNvSpPr txBox="1"/>
          <p:nvPr/>
        </p:nvSpPr>
        <p:spPr>
          <a:xfrm>
            <a:off x="154579" y="5205869"/>
            <a:ext cx="1370444" cy="646331"/>
          </a:xfrm>
          <a:prstGeom prst="rect">
            <a:avLst/>
          </a:prstGeom>
          <a:noFill/>
        </p:spPr>
        <p:txBody>
          <a:bodyPr wrap="square" rtlCol="0">
            <a:spAutoFit/>
          </a:bodyPr>
          <a:lstStyle/>
          <a:p>
            <a:r>
              <a:rPr lang="en-US" altLang="zh-CN" dirty="0"/>
              <a:t> </a:t>
            </a:r>
            <a:r>
              <a:rPr lang="en-US" altLang="zh-CN" dirty="0" smtClean="0"/>
              <a:t>     QCD</a:t>
            </a:r>
          </a:p>
          <a:p>
            <a:r>
              <a:rPr lang="en-US" altLang="zh-CN" dirty="0" smtClean="0"/>
              <a:t>Background:</a:t>
            </a:r>
            <a:endParaRPr lang="zh-CN" altLang="en-US" dirty="0"/>
          </a:p>
        </p:txBody>
      </p:sp>
      <p:pic>
        <p:nvPicPr>
          <p:cNvPr id="7" name="图片 6"/>
          <p:cNvPicPr>
            <a:picLocks noChangeAspect="1"/>
          </p:cNvPicPr>
          <p:nvPr/>
        </p:nvPicPr>
        <p:blipFill>
          <a:blip r:embed="rId5"/>
          <a:stretch>
            <a:fillRect/>
          </a:stretch>
        </p:blipFill>
        <p:spPr>
          <a:xfrm>
            <a:off x="1676533" y="4525102"/>
            <a:ext cx="2199938" cy="1507605"/>
          </a:xfrm>
          <a:prstGeom prst="rect">
            <a:avLst/>
          </a:prstGeom>
        </p:spPr>
      </p:pic>
      <p:sp>
        <p:nvSpPr>
          <p:cNvPr id="8" name="文本框 7"/>
          <p:cNvSpPr txBox="1"/>
          <p:nvPr/>
        </p:nvSpPr>
        <p:spPr>
          <a:xfrm>
            <a:off x="5665863" y="2516000"/>
            <a:ext cx="5400644" cy="369332"/>
          </a:xfrm>
          <a:prstGeom prst="rect">
            <a:avLst/>
          </a:prstGeom>
          <a:noFill/>
        </p:spPr>
        <p:txBody>
          <a:bodyPr wrap="square" rtlCol="0">
            <a:spAutoFit/>
          </a:bodyPr>
          <a:lstStyle/>
          <a:p>
            <a:r>
              <a:rPr lang="en-US" altLang="zh-CN" dirty="0" smtClean="0"/>
              <a:t>Measurements performed in VBS-enhanced phase-space</a:t>
            </a:r>
            <a:endParaRPr lang="zh-CN" altLang="en-US" dirty="0"/>
          </a:p>
        </p:txBody>
      </p:sp>
      <p:pic>
        <p:nvPicPr>
          <p:cNvPr id="9" name="图片 8"/>
          <p:cNvPicPr>
            <a:picLocks noChangeAspect="1"/>
          </p:cNvPicPr>
          <p:nvPr/>
        </p:nvPicPr>
        <p:blipFill>
          <a:blip r:embed="rId6"/>
          <a:stretch>
            <a:fillRect/>
          </a:stretch>
        </p:blipFill>
        <p:spPr>
          <a:xfrm>
            <a:off x="6095570" y="3131876"/>
            <a:ext cx="4541230" cy="2147028"/>
          </a:xfrm>
          <a:prstGeom prst="rect">
            <a:avLst/>
          </a:prstGeom>
        </p:spPr>
      </p:pic>
      <p:sp>
        <p:nvSpPr>
          <p:cNvPr id="10" name="文本框 9"/>
          <p:cNvSpPr txBox="1"/>
          <p:nvPr/>
        </p:nvSpPr>
        <p:spPr>
          <a:xfrm>
            <a:off x="5665863" y="5505116"/>
            <a:ext cx="5691498" cy="923330"/>
          </a:xfrm>
          <a:prstGeom prst="rect">
            <a:avLst/>
          </a:prstGeom>
          <a:noFill/>
        </p:spPr>
        <p:txBody>
          <a:bodyPr wrap="square" rtlCol="0">
            <a:spAutoFit/>
          </a:bodyPr>
          <a:lstStyle/>
          <a:p>
            <a:r>
              <a:rPr lang="en-US" altLang="zh-CN" dirty="0" smtClean="0"/>
              <a:t>No hadronic activity in central region between two jets, γ and W boson produced in central regions.</a:t>
            </a:r>
          </a:p>
          <a:p>
            <a:r>
              <a:rPr lang="en-US" altLang="zh-CN" dirty="0" smtClean="0"/>
              <a:t>Apply high-</a:t>
            </a:r>
            <a:r>
              <a:rPr lang="en-US" altLang="zh-CN" dirty="0" err="1" smtClean="0"/>
              <a:t>dijet</a:t>
            </a:r>
            <a:r>
              <a:rPr lang="en-US" altLang="zh-CN" dirty="0" smtClean="0"/>
              <a:t> mass, large forward jet rapidity gap…</a:t>
            </a:r>
            <a:endParaRPr lang="zh-CN" altLang="en-US" dirty="0"/>
          </a:p>
        </p:txBody>
      </p:sp>
      <p:sp>
        <p:nvSpPr>
          <p:cNvPr id="11" name="文本框 10"/>
          <p:cNvSpPr txBox="1"/>
          <p:nvPr/>
        </p:nvSpPr>
        <p:spPr>
          <a:xfrm>
            <a:off x="1885402" y="6237973"/>
            <a:ext cx="1782199" cy="369332"/>
          </a:xfrm>
          <a:prstGeom prst="rect">
            <a:avLst/>
          </a:prstGeom>
          <a:noFill/>
        </p:spPr>
        <p:txBody>
          <a:bodyPr wrap="square" rtlCol="0">
            <a:spAutoFit/>
          </a:bodyPr>
          <a:lstStyle/>
          <a:p>
            <a:r>
              <a:rPr lang="en-US" altLang="zh-CN" dirty="0" smtClean="0"/>
              <a:t>Typical diagrams</a:t>
            </a:r>
            <a:endParaRPr lang="zh-CN" altLang="en-US" dirty="0"/>
          </a:p>
        </p:txBody>
      </p:sp>
    </p:spTree>
    <p:extLst>
      <p:ext uri="{BB962C8B-B14F-4D97-AF65-F5344CB8AC3E}">
        <p14:creationId xmlns:p14="http://schemas.microsoft.com/office/powerpoint/2010/main" val="22593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54673" y="1068289"/>
                <a:ext cx="9119166" cy="131766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rgbClr val="FF0000"/>
                    </a:solidFill>
                  </a:rPr>
                  <a:t>Selections</a:t>
                </a:r>
                <a:r>
                  <a:rPr lang="en-US" altLang="zh-CN" dirty="0" smtClean="0"/>
                  <a:t>:</a:t>
                </a:r>
              </a:p>
              <a:p>
                <a:pPr marL="742950" lvl="1" indent="-285750">
                  <a:buFont typeface="Arial" panose="020B0604020202020204" pitchFamily="34" charset="0"/>
                  <a:buChar char="•"/>
                </a:pPr>
                <a:r>
                  <a:rPr lang="en-US" altLang="zh-CN" dirty="0" smtClean="0"/>
                  <a:t>Single lepton and missing momentum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&amp;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One photon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𝛾</m:t>
                        </m:r>
                      </m:sup>
                    </m:sSubSup>
                    <m:r>
                      <a:rPr lang="en-US" altLang="zh-CN" b="0" i="1" smtClean="0">
                        <a:latin typeface="Cambria Math" panose="02040503050406030204" pitchFamily="18" charset="0"/>
                      </a:rPr>
                      <m:t>&gt;22 </m:t>
                    </m:r>
                    <m:r>
                      <a:rPr lang="en-US" altLang="zh-CN" b="0" i="1" smtClean="0">
                        <a:latin typeface="Cambria Math" panose="02040503050406030204" pitchFamily="18" charset="0"/>
                      </a:rPr>
                      <m:t>𝐺𝑒𝑉</m:t>
                    </m:r>
                  </m:oMath>
                </a14:m>
                <a:r>
                  <a:rPr lang="zh-CN" altLang="en-US" dirty="0" smtClean="0"/>
                  <a:t> </a:t>
                </a:r>
                <a:r>
                  <a:rPr lang="en-US" altLang="zh-CN" dirty="0" smtClean="0"/>
                  <a:t>and two jets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&gt;50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VBS signature with large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and </a:t>
                </a:r>
                <a14:m>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54673" y="1068289"/>
                <a:ext cx="9119166" cy="1317668"/>
              </a:xfrm>
              <a:prstGeom prst="rect">
                <a:avLst/>
              </a:prstGeom>
              <a:blipFill>
                <a:blip r:embed="rId3"/>
                <a:stretch>
                  <a:fillRect l="-468" t="-2315" b="-4630"/>
                </a:stretch>
              </a:blipFill>
            </p:spPr>
            <p:txBody>
              <a:bodyPr/>
              <a:lstStyle/>
              <a:p>
                <a:r>
                  <a:rPr lang="zh-CN" altLang="en-US">
                    <a:noFill/>
                  </a:rPr>
                  <a:t> </a:t>
                </a:r>
              </a:p>
            </p:txBody>
          </p:sp>
        </mc:Fallback>
      </mc:AlternateContent>
      <p:sp>
        <p:nvSpPr>
          <p:cNvPr id="15" name="文本框 14"/>
          <p:cNvSpPr txBox="1"/>
          <p:nvPr/>
        </p:nvSpPr>
        <p:spPr>
          <a:xfrm>
            <a:off x="554673" y="2366208"/>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Data-driven </a:t>
            </a:r>
            <a:r>
              <a:rPr lang="en-US" altLang="zh-CN" dirty="0" smtClean="0">
                <a:solidFill>
                  <a:srgbClr val="FF0000"/>
                </a:solidFill>
              </a:rPr>
              <a:t>background</a:t>
            </a:r>
            <a:r>
              <a:rPr lang="en-US" altLang="zh-CN" dirty="0" smtClean="0"/>
              <a:t> estimations:</a:t>
            </a:r>
          </a:p>
          <a:p>
            <a:pPr marL="742950" lvl="1" indent="-285750">
              <a:buFont typeface="Arial" panose="020B0604020202020204" pitchFamily="34" charset="0"/>
              <a:buChar char="•"/>
            </a:pPr>
            <a:r>
              <a:rPr lang="en-US" altLang="zh-CN" dirty="0" smtClean="0"/>
              <a:t>Jet faking photons with template fit method</a:t>
            </a:r>
          </a:p>
          <a:p>
            <a:pPr marL="742950" lvl="1" indent="-285750">
              <a:buFont typeface="Arial" panose="020B0604020202020204" pitchFamily="34" charset="0"/>
              <a:buChar char="•"/>
            </a:pPr>
            <a:r>
              <a:rPr lang="en-US" altLang="zh-CN" dirty="0" smtClean="0"/>
              <a:t>Jet faking electron/muons with fake factor method</a:t>
            </a:r>
          </a:p>
          <a:p>
            <a:pPr marL="742950" lvl="1" indent="-285750">
              <a:buFont typeface="Arial" panose="020B0604020202020204" pitchFamily="34" charset="0"/>
              <a:buChar char="•"/>
            </a:pPr>
            <a:r>
              <a:rPr lang="en-US" altLang="zh-CN" dirty="0" smtClean="0"/>
              <a:t>Electron faking photons with tag and probe method</a:t>
            </a: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554673" y="3566537"/>
                <a:ext cx="9871196"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Observation:</a:t>
                </a:r>
              </a:p>
              <a:p>
                <a:pPr marL="742950" lvl="1" indent="-285750">
                  <a:buFont typeface="Arial" panose="020B0604020202020204" pitchFamily="34" charset="0"/>
                  <a:buChar char="•"/>
                </a:pPr>
                <a:r>
                  <a:rPr lang="en-US" altLang="zh-CN" dirty="0" smtClean="0"/>
                  <a:t>NN trained </a:t>
                </a:r>
                <a:r>
                  <a:rPr lang="en-US" altLang="zh-CN" dirty="0"/>
                  <a:t>u</a:t>
                </a:r>
                <a:r>
                  <a:rPr lang="en-US" altLang="zh-CN" dirty="0" smtClean="0"/>
                  <a:t>sing events after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&amp;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=0</m:t>
                    </m:r>
                  </m:oMath>
                </a14:m>
                <a:endParaRPr lang="en-US" altLang="zh-CN" b="0" dirty="0" smtClean="0"/>
              </a:p>
              <a:p>
                <a:pPr marL="742950" lvl="1" indent="-285750">
                  <a:buFont typeface="Arial" panose="020B0604020202020204" pitchFamily="34" charset="0"/>
                  <a:buChar char="•"/>
                </a:pPr>
                <a:r>
                  <a:rPr lang="en-US" altLang="zh-CN" dirty="0" smtClean="0"/>
                  <a:t>Profile likelihood fit to the NN score </a:t>
                </a:r>
              </a:p>
            </p:txBody>
          </p:sp>
        </mc:Choice>
        <mc:Fallback xmlns="">
          <p:sp>
            <p:nvSpPr>
              <p:cNvPr id="16" name="文本框 15"/>
              <p:cNvSpPr txBox="1">
                <a:spLocks noRot="1" noChangeAspect="1" noMove="1" noResize="1" noEditPoints="1" noAdjustHandles="1" noChangeArrowheads="1" noChangeShapeType="1" noTextEdit="1"/>
              </p:cNvSpPr>
              <p:nvPr/>
            </p:nvSpPr>
            <p:spPr>
              <a:xfrm>
                <a:off x="554673" y="3566537"/>
                <a:ext cx="9871196" cy="945900"/>
              </a:xfrm>
              <a:prstGeom prst="rect">
                <a:avLst/>
              </a:prstGeom>
              <a:blipFill>
                <a:blip r:embed="rId4"/>
                <a:stretch>
                  <a:fillRect l="-432" t="-3226" b="-9677"/>
                </a:stretch>
              </a:blipFill>
            </p:spPr>
            <p:txBody>
              <a:bodyPr/>
              <a:lstStyle/>
              <a:p>
                <a:r>
                  <a:rPr lang="zh-CN" altLang="en-US">
                    <a:noFill/>
                  </a:rPr>
                  <a:t> </a:t>
                </a:r>
              </a:p>
            </p:txBody>
          </p:sp>
        </mc:Fallback>
      </mc:AlternateContent>
      <p:pic>
        <p:nvPicPr>
          <p:cNvPr id="18" name="图片 1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57713" y="1271393"/>
            <a:ext cx="2803021" cy="3155522"/>
          </a:xfrm>
          <a:prstGeom prst="rect">
            <a:avLst/>
          </a:prstGeom>
        </p:spPr>
      </p:pic>
      <p:pic>
        <p:nvPicPr>
          <p:cNvPr id="19" name="图片 18"/>
          <p:cNvPicPr>
            <a:picLocks noChangeAspect="1"/>
          </p:cNvPicPr>
          <p:nvPr/>
        </p:nvPicPr>
        <p:blipFill>
          <a:blip r:embed="rId6"/>
          <a:stretch>
            <a:fillRect/>
          </a:stretch>
        </p:blipFill>
        <p:spPr>
          <a:xfrm>
            <a:off x="9153860" y="4738450"/>
            <a:ext cx="2210725" cy="1706809"/>
          </a:xfrm>
          <a:prstGeom prst="rect">
            <a:avLst/>
          </a:prstGeom>
        </p:spPr>
      </p:pic>
      <p:sp>
        <p:nvSpPr>
          <p:cNvPr id="20" name="文本框 19"/>
          <p:cNvSpPr txBox="1"/>
          <p:nvPr/>
        </p:nvSpPr>
        <p:spPr>
          <a:xfrm>
            <a:off x="554673" y="4512437"/>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a:t>
            </a:r>
          </a:p>
          <a:p>
            <a:pPr marL="742950" lvl="1" indent="-285750">
              <a:buFont typeface="Arial" panose="020B0604020202020204" pitchFamily="34" charset="0"/>
              <a:buChar char="•"/>
            </a:pPr>
            <a:r>
              <a:rPr lang="en-US" altLang="zh-CN" dirty="0" smtClean="0"/>
              <a:t>Extract signal + constrain QCD simultaneously</a:t>
            </a:r>
          </a:p>
          <a:p>
            <a:pPr marL="742950" lvl="1" indent="-285750">
              <a:buFont typeface="Arial" panose="020B0604020202020204" pitchFamily="34" charset="0"/>
              <a:buChar char="•"/>
            </a:pPr>
            <a:r>
              <a:rPr lang="en-US" altLang="zh-CN" dirty="0"/>
              <a:t>Use bootstrapping to evaluate statistical significance of systematic </a:t>
            </a:r>
            <a:r>
              <a:rPr lang="en-US" altLang="zh-CN" dirty="0" smtClean="0"/>
              <a:t>uncertainties</a:t>
            </a:r>
          </a:p>
          <a:p>
            <a:pPr marL="742950" lvl="1" indent="-285750">
              <a:buFont typeface="Arial" panose="020B0604020202020204" pitchFamily="34" charset="0"/>
              <a:buChar char="•"/>
            </a:pPr>
            <a:r>
              <a:rPr lang="en-US" altLang="zh-CN" dirty="0"/>
              <a:t>Gaussian kernel smoothing for bootstrapped </a:t>
            </a:r>
            <a:r>
              <a:rPr lang="en-US" altLang="zh-CN" dirty="0" smtClean="0"/>
              <a:t>systematics</a:t>
            </a:r>
            <a:endParaRPr lang="en-US" altLang="zh-CN" dirty="0"/>
          </a:p>
        </p:txBody>
      </p:sp>
      <p:sp>
        <p:nvSpPr>
          <p:cNvPr id="21" name="文本框 20"/>
          <p:cNvSpPr txBox="1"/>
          <p:nvPr/>
        </p:nvSpPr>
        <p:spPr>
          <a:xfrm>
            <a:off x="554673" y="5693017"/>
            <a:ext cx="987119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EFT interpretation:</a:t>
            </a:r>
          </a:p>
          <a:p>
            <a:pPr marL="742950" lvl="1" indent="-285750">
              <a:buFont typeface="Arial" panose="020B0604020202020204" pitchFamily="34" charset="0"/>
              <a:buChar char="•"/>
            </a:pPr>
            <a:r>
              <a:rPr lang="en-US" altLang="zh-CN" dirty="0" smtClean="0"/>
              <a:t>Iterative Bayesian unfolding to correct detector effects</a:t>
            </a:r>
          </a:p>
          <a:p>
            <a:pPr marL="742950" lvl="1" indent="-285750">
              <a:buFont typeface="Arial" panose="020B0604020202020204" pitchFamily="34" charset="0"/>
              <a:buChar char="•"/>
            </a:pPr>
            <a:r>
              <a:rPr lang="en-US" altLang="zh-CN" dirty="0" smtClean="0"/>
              <a:t>Unfolded distribution for setting limits on dim-8 operators</a:t>
            </a:r>
            <a:endParaRPr lang="en-US" altLang="zh-CN" dirty="0"/>
          </a:p>
        </p:txBody>
      </p:sp>
    </p:spTree>
    <p:extLst>
      <p:ext uri="{BB962C8B-B14F-4D97-AF65-F5344CB8AC3E}">
        <p14:creationId xmlns:p14="http://schemas.microsoft.com/office/powerpoint/2010/main" val="42833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Measurements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86307" y="1156256"/>
                <a:ext cx="781166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measurements:</a:t>
                </a:r>
              </a:p>
              <a:p>
                <a:pPr marL="742950" lvl="1" indent="-285750">
                  <a:buFont typeface="Arial" panose="020B0604020202020204" pitchFamily="34" charset="0"/>
                  <a:buChar char="•"/>
                </a:pPr>
                <a:r>
                  <a:rPr lang="en-US" altLang="zh-CN" dirty="0" smtClean="0"/>
                  <a:t>The observed significance is well above 6 standard deviation compared to the expected significance of </a:t>
                </a:r>
                <a14:m>
                  <m:oMath xmlns:m="http://schemas.openxmlformats.org/officeDocument/2006/math">
                    <m:r>
                      <a:rPr lang="en-US" altLang="zh-CN" b="0" i="1" smtClean="0">
                        <a:latin typeface="Cambria Math" panose="02040503050406030204" pitchFamily="18" charset="0"/>
                      </a:rPr>
                      <m:t>6.3</m:t>
                    </m:r>
                    <m:r>
                      <a:rPr lang="en-US" altLang="zh-CN" b="0" i="1" smtClean="0">
                        <a:latin typeface="Cambria Math" panose="02040503050406030204" pitchFamily="18" charset="0"/>
                      </a:rPr>
                      <m:t>𝜎</m:t>
                    </m:r>
                  </m:oMath>
                </a14:m>
                <a:endParaRPr lang="en-US" altLang="zh-CN" dirty="0" smtClean="0"/>
              </a:p>
              <a:p>
                <a:pPr marL="742950" lvl="1" indent="-285750">
                  <a:buFont typeface="Arial" panose="020B0604020202020204" pitchFamily="34" charset="0"/>
                  <a:buChar char="•"/>
                </a:pPr>
                <a:r>
                  <a:rPr lang="en-US" altLang="zh-CN" dirty="0" smtClean="0"/>
                  <a:t>Measured signal strength 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𝐸𝑊</m:t>
                        </m:r>
                      </m:sub>
                    </m:sSub>
                    <m:r>
                      <a:rPr lang="en-US" altLang="zh-CN" b="0" i="1" smtClean="0">
                        <a:latin typeface="Cambria Math" panose="02040503050406030204" pitchFamily="18" charset="0"/>
                      </a:rPr>
                      <m:t>=1.5±0.5</m:t>
                    </m:r>
                  </m:oMath>
                </a14:m>
                <a:endParaRPr lang="en-US" altLang="zh-CN" dirty="0" smtClean="0"/>
              </a:p>
              <a:p>
                <a:pPr marL="742950" lvl="1" indent="-285750">
                  <a:buFont typeface="Arial" panose="020B0604020202020204" pitchFamily="34" charset="0"/>
                  <a:buChar char="•"/>
                </a:pPr>
                <a:r>
                  <a:rPr lang="en-US" altLang="zh-CN" dirty="0" smtClean="0"/>
                  <a:t>MadGraph5+PYthia8 is in good agreements with data while Sherpa underestimates data within 2 standard deviations</a:t>
                </a:r>
              </a:p>
            </p:txBody>
          </p:sp>
        </mc:Choice>
        <mc:Fallback>
          <p:sp>
            <p:nvSpPr>
              <p:cNvPr id="14" name="文本框 13"/>
              <p:cNvSpPr txBox="1">
                <a:spLocks noRot="1" noChangeAspect="1" noMove="1" noResize="1" noEditPoints="1" noAdjustHandles="1" noChangeArrowheads="1" noChangeShapeType="1" noTextEdit="1"/>
              </p:cNvSpPr>
              <p:nvPr/>
            </p:nvSpPr>
            <p:spPr>
              <a:xfrm>
                <a:off x="486307" y="1156256"/>
                <a:ext cx="7811660" cy="1754326"/>
              </a:xfrm>
              <a:prstGeom prst="rect">
                <a:avLst/>
              </a:prstGeom>
              <a:blipFill>
                <a:blip r:embed="rId3"/>
                <a:stretch>
                  <a:fillRect l="-546" t="-2091" b="-4878"/>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4" cstate="hqprint">
            <a:extLst>
              <a:ext uri="{28A0092B-C50C-407E-A947-70E740481C1C}">
                <a14:useLocalDpi xmlns:a14="http://schemas.microsoft.com/office/drawing/2010/main" val="0"/>
              </a:ext>
            </a:extLst>
          </a:blip>
          <a:srcRect l="12968"/>
          <a:stretch/>
        </p:blipFill>
        <p:spPr>
          <a:xfrm>
            <a:off x="8571433" y="153823"/>
            <a:ext cx="2965389" cy="3269578"/>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486307" y="3036618"/>
                <a:ext cx="7811660" cy="189859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measurements:</a:t>
                </a:r>
              </a:p>
              <a:p>
                <a:pPr marL="742950" lvl="1" indent="-285750">
                  <a:buFont typeface="Arial" panose="020B0604020202020204" pitchFamily="34" charset="0"/>
                  <a:buChar char="•"/>
                </a:pPr>
                <a:r>
                  <a:rPr lang="en-US" altLang="zh-CN" dirty="0" smtClean="0">
                    <a:sym typeface="+mn-lt"/>
                  </a:rPr>
                  <a:t>Cross sections as a function of </a:t>
                </a:r>
                <a14:m>
                  <m:oMath xmlns:m="http://schemas.openxmlformats.org/officeDocument/2006/math">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𝑗𝑗</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𝑙𝑒𝑝</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r>
                      <a:rPr lang="en-US" altLang="zh-CN" i="1">
                        <a:latin typeface="Cambria Math" panose="02040503050406030204" pitchFamily="18" charset="0"/>
                        <a:sym typeface="+mn-lt"/>
                      </a:rPr>
                      <m:t>,</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oMath>
                </a14:m>
                <a:r>
                  <a:rPr lang="en-US" altLang="zh-CN" dirty="0" smtClean="0"/>
                  <a:t> are studied</a:t>
                </a:r>
              </a:p>
              <a:p>
                <a:pPr marL="742950" lvl="1" indent="-285750">
                  <a:buFont typeface="Arial" panose="020B0604020202020204" pitchFamily="34" charset="0"/>
                  <a:buChar char="•"/>
                </a:pPr>
                <a:r>
                  <a:rPr lang="en-US" altLang="zh-CN" dirty="0" smtClean="0"/>
                  <a:t>Both Sherpa and </a:t>
                </a:r>
                <a:r>
                  <a:rPr lang="en-US" altLang="zh-CN" dirty="0" err="1" smtClean="0"/>
                  <a:t>Madgraph</a:t>
                </a:r>
                <a:r>
                  <a:rPr lang="en-US" altLang="zh-CN" dirty="0" smtClean="0"/>
                  <a:t> are in good agreement with data within uncertainties</a:t>
                </a:r>
              </a:p>
              <a:p>
                <a:pPr marL="742950" lvl="1" indent="-285750">
                  <a:buFont typeface="Arial" panose="020B0604020202020204" pitchFamily="34" charset="0"/>
                  <a:buChar char="•"/>
                </a:pPr>
                <a:r>
                  <a:rPr lang="en-US" altLang="zh-CN" dirty="0" smtClean="0"/>
                  <a:t>MG overshoot at high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 &amp;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𝑗𝑗</m:t>
                        </m:r>
                      </m:sup>
                    </m:sSubSup>
                  </m:oMath>
                </a14:m>
                <a:endParaRPr lang="en-US" altLang="zh-CN" dirty="0" smtClean="0"/>
              </a:p>
              <a:p>
                <a:pPr marL="742950" lvl="1" indent="-285750">
                  <a:buFont typeface="Arial" panose="020B0604020202020204" pitchFamily="34" charset="0"/>
                  <a:buChar char="•"/>
                </a:pPr>
                <a:r>
                  <a:rPr lang="en-US" altLang="zh-CN" dirty="0" smtClean="0"/>
                  <a:t>Sherpa underestimates all six observables</a:t>
                </a:r>
              </a:p>
            </p:txBody>
          </p:sp>
        </mc:Choice>
        <mc:Fallback>
          <p:sp>
            <p:nvSpPr>
              <p:cNvPr id="10" name="文本框 9"/>
              <p:cNvSpPr txBox="1">
                <a:spLocks noRot="1" noChangeAspect="1" noMove="1" noResize="1" noEditPoints="1" noAdjustHandles="1" noChangeArrowheads="1" noChangeShapeType="1" noTextEdit="1"/>
              </p:cNvSpPr>
              <p:nvPr/>
            </p:nvSpPr>
            <p:spPr>
              <a:xfrm>
                <a:off x="486307" y="3036618"/>
                <a:ext cx="7811660" cy="1898597"/>
              </a:xfrm>
              <a:prstGeom prst="rect">
                <a:avLst/>
              </a:prstGeom>
              <a:blipFill>
                <a:blip r:embed="rId5"/>
                <a:stretch>
                  <a:fillRect l="-546" t="-1603" b="-4167"/>
                </a:stretch>
              </a:blipFill>
            </p:spPr>
            <p:txBody>
              <a:bodyPr/>
              <a:lstStyle/>
              <a:p>
                <a:r>
                  <a:rPr lang="zh-CN" altLang="en-US">
                    <a:noFill/>
                  </a:rPr>
                  <a:t> </a:t>
                </a:r>
              </a:p>
            </p:txBody>
          </p:sp>
        </mc:Fallback>
      </mc:AlternateContent>
      <p:pic>
        <p:nvPicPr>
          <p:cNvPr id="4" name="图片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87328" y="4367763"/>
            <a:ext cx="3204672" cy="2484431"/>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78613" y="4367764"/>
            <a:ext cx="3212161" cy="2490236"/>
          </a:xfrm>
          <a:prstGeom prst="rect">
            <a:avLst/>
          </a:prstGeom>
        </p:spPr>
      </p:pic>
      <p:sp>
        <p:nvSpPr>
          <p:cNvPr id="8" name="矩形 7"/>
          <p:cNvSpPr/>
          <p:nvPr/>
        </p:nvSpPr>
        <p:spPr>
          <a:xfrm>
            <a:off x="554673" y="5168571"/>
            <a:ext cx="5256467" cy="1200329"/>
          </a:xfrm>
          <a:prstGeom prst="rect">
            <a:avLst/>
          </a:prstGeom>
        </p:spPr>
        <p:txBody>
          <a:bodyPr wrap="square">
            <a:spAutoFit/>
          </a:bodyPr>
          <a:lstStyle/>
          <a:p>
            <a:pPr marL="285750" indent="-285750">
              <a:buFont typeface="Arial" panose="020B0604020202020204" pitchFamily="34" charset="0"/>
              <a:buChar char="•"/>
            </a:pPr>
            <a:r>
              <a:rPr lang="en-US" altLang="zh-CN" dirty="0" smtClean="0"/>
              <a:t>Analysis is sensitive to 16 dim-8 EFT operators. Aim to set limits on couplings in Warsaw basis.</a:t>
            </a:r>
          </a:p>
          <a:p>
            <a:pPr marL="285750" indent="-285750">
              <a:buFont typeface="Arial" panose="020B0604020202020204" pitchFamily="34" charset="0"/>
              <a:buChar char="•"/>
            </a:pPr>
            <a:r>
              <a:rPr lang="en-US" altLang="zh-CN" dirty="0" smtClean="0"/>
              <a:t>Using </a:t>
            </a:r>
            <a:r>
              <a:rPr lang="en-US" altLang="zh-CN" dirty="0" smtClean="0"/>
              <a:t>EFT samples with </a:t>
            </a:r>
            <a:r>
              <a:rPr lang="en-US" altLang="zh-CN" dirty="0" err="1" smtClean="0"/>
              <a:t>Eboli</a:t>
            </a:r>
            <a:r>
              <a:rPr lang="en-US" altLang="zh-CN" dirty="0" smtClean="0"/>
              <a:t> model. With full detector </a:t>
            </a:r>
            <a:r>
              <a:rPr lang="en-US" altLang="zh-CN" dirty="0" smtClean="0"/>
              <a:t>simulation</a:t>
            </a:r>
            <a:endParaRPr lang="en-US" altLang="zh-CN" dirty="0" smtClean="0"/>
          </a:p>
        </p:txBody>
      </p:sp>
    </p:spTree>
    <p:extLst>
      <p:ext uri="{BB962C8B-B14F-4D97-AF65-F5344CB8AC3E}">
        <p14:creationId xmlns:p14="http://schemas.microsoft.com/office/powerpoint/2010/main" val="298691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46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5" name="矩形 4"/>
          <p:cNvSpPr/>
          <p:nvPr/>
        </p:nvSpPr>
        <p:spPr>
          <a:xfrm>
            <a:off x="554672" y="1587224"/>
            <a:ext cx="10360977"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All non-prompt backgrounds have been investigated with validated data-driven methods</a:t>
            </a:r>
          </a:p>
          <a:p>
            <a:endParaRPr lang="en-US" altLang="zh-CN" sz="2400" dirty="0"/>
          </a:p>
          <a:p>
            <a:pPr marL="285750" indent="-285750">
              <a:buFont typeface="Arial" panose="020B0604020202020204" pitchFamily="34" charset="0"/>
              <a:buChar char="•"/>
            </a:pPr>
            <a:r>
              <a:rPr lang="en-US" altLang="zh-CN" sz="2400" dirty="0" smtClean="0"/>
              <a:t>Observed EWK </a:t>
            </a:r>
            <a:r>
              <a:rPr lang="en-US" altLang="zh-CN" sz="2400" dirty="0" err="1" smtClean="0"/>
              <a:t>Wyjj</a:t>
            </a:r>
            <a:r>
              <a:rPr lang="en-US" altLang="zh-CN" sz="2400" dirty="0" smtClean="0"/>
              <a:t> production with 8.96(9.16) σ based on Sherpa(</a:t>
            </a:r>
            <a:r>
              <a:rPr lang="en-US" altLang="zh-CN" sz="2400" dirty="0" err="1" smtClean="0"/>
              <a:t>Madgraph</a:t>
            </a:r>
            <a:r>
              <a:rPr lang="en-US" altLang="zh-CN" sz="2400" dirty="0" smtClean="0"/>
              <a:t>) templates</a:t>
            </a:r>
          </a:p>
          <a:p>
            <a:endParaRPr lang="en-US" altLang="zh-CN" sz="2400" dirty="0" smtClean="0"/>
          </a:p>
          <a:p>
            <a:pPr marL="285750" indent="-285750">
              <a:buFont typeface="Arial" panose="020B0604020202020204" pitchFamily="34" charset="0"/>
              <a:buChar char="•"/>
            </a:pPr>
            <a:r>
              <a:rPr lang="en-US" altLang="zh-CN" sz="2400" dirty="0" smtClean="0"/>
              <a:t>Differential cross section measured for 6 variables</a:t>
            </a:r>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Set limits on 16 </a:t>
            </a:r>
            <a:r>
              <a:rPr lang="en-US" altLang="zh-CN" sz="2400" dirty="0"/>
              <a:t>dimension-8 EFT </a:t>
            </a:r>
            <a:r>
              <a:rPr lang="en-US" altLang="zh-CN" sz="2400" dirty="0" smtClean="0"/>
              <a:t>operators</a:t>
            </a:r>
          </a:p>
        </p:txBody>
      </p:sp>
    </p:spTree>
    <p:extLst>
      <p:ext uri="{BB962C8B-B14F-4D97-AF65-F5344CB8AC3E}">
        <p14:creationId xmlns:p14="http://schemas.microsoft.com/office/powerpoint/2010/main" val="2126891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4" y="320192"/>
                <a:ext cx="3880594" cy="436562"/>
              </a:xfrm>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EFT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4" y="320192"/>
                <a:ext cx="3880594" cy="436562"/>
              </a:xfrm>
              <a:blipFill>
                <a:blip r:embed="rId2"/>
                <a:stretch>
                  <a:fillRect l="-2512" t="-18310" b="-30986"/>
                </a:stretch>
              </a:blipFill>
            </p:spPr>
            <p:txBody>
              <a:bodyPr/>
              <a:lstStyle/>
              <a:p>
                <a:r>
                  <a:rPr lang="zh-CN" altLang="en-US">
                    <a:noFill/>
                  </a:rPr>
                  <a:t> </a:t>
                </a:r>
              </a:p>
            </p:txBody>
          </p:sp>
        </mc:Fallback>
      </mc:AlternateContent>
      <p:sp>
        <p:nvSpPr>
          <p:cNvPr id="4" name="文本占位符 9"/>
          <p:cNvSpPr>
            <a:spLocks noGrp="1"/>
          </p:cNvSpPr>
          <p:nvPr>
            <p:ph type="body" sz="quarter" idx="12"/>
          </p:nvPr>
        </p:nvSpPr>
        <p:spPr>
          <a:xfrm>
            <a:off x="554673" y="1157970"/>
            <a:ext cx="9056687" cy="381629"/>
          </a:xfrm>
        </p:spPr>
        <p:txBody>
          <a:bodyPr/>
          <a:lstStyle/>
          <a:p>
            <a:r>
              <a:rPr lang="en-US" altLang="zh-CN" dirty="0" smtClean="0"/>
              <a:t>EFT Interpretation</a:t>
            </a:r>
            <a:endParaRPr lang="zh-CN" altLang="en-US" dirty="0"/>
          </a:p>
        </p:txBody>
      </p:sp>
      <p:sp>
        <p:nvSpPr>
          <p:cNvPr id="5" name="矩形 4"/>
          <p:cNvSpPr/>
          <p:nvPr/>
        </p:nvSpPr>
        <p:spPr>
          <a:xfrm>
            <a:off x="554672" y="1539599"/>
            <a:ext cx="11503444" cy="1477328"/>
          </a:xfrm>
          <a:prstGeom prst="rect">
            <a:avLst/>
          </a:prstGeom>
        </p:spPr>
        <p:txBody>
          <a:bodyPr wrap="square">
            <a:spAutoFit/>
          </a:bodyPr>
          <a:lstStyle/>
          <a:p>
            <a:pPr marL="285750" indent="-285750">
              <a:buFont typeface="Arial" panose="020B0604020202020204" pitchFamily="34" charset="0"/>
              <a:buChar char="•"/>
            </a:pPr>
            <a:r>
              <a:rPr lang="en-US" altLang="zh-CN" dirty="0" smtClean="0"/>
              <a:t>Analysis is sensitive to 16 dim-8 EFT operators. Aim to set limits on couplings in Warsaw basis.</a:t>
            </a:r>
          </a:p>
          <a:p>
            <a:pPr marL="285750" indent="-285750">
              <a:buFont typeface="Arial" panose="020B0604020202020204" pitchFamily="34" charset="0"/>
              <a:buChar char="•"/>
            </a:pPr>
            <a:r>
              <a:rPr lang="en-US" altLang="zh-CN" dirty="0"/>
              <a:t>8 tensor-like operators containing field strength tensors: </a:t>
            </a:r>
            <a:r>
              <a:rPr lang="en-US" altLang="zh-CN" dirty="0" smtClean="0"/>
              <a:t>T0,T1,T2,T3,T4,T5,T6,T7</a:t>
            </a:r>
          </a:p>
          <a:p>
            <a:pPr marL="285750" indent="-285750">
              <a:buFont typeface="Arial" panose="020B0604020202020204" pitchFamily="34" charset="0"/>
              <a:buChar char="•"/>
            </a:pPr>
            <a:r>
              <a:rPr lang="en-US" altLang="zh-CN" dirty="0"/>
              <a:t>7 “mixed scaler” operators containing field strength tensor and </a:t>
            </a:r>
            <a:r>
              <a:rPr lang="en-US" altLang="zh-CN" dirty="0" smtClean="0"/>
              <a:t>M0,M1,M2,M3,M4,M5,M7 covariant Higgs derivatives.</a:t>
            </a:r>
          </a:p>
          <a:p>
            <a:pPr marL="285750" indent="-285750">
              <a:buFont typeface="Arial" panose="020B0604020202020204" pitchFamily="34" charset="0"/>
              <a:buChar char="•"/>
            </a:pPr>
            <a:r>
              <a:rPr lang="en-US" altLang="zh-CN" dirty="0" smtClean="0"/>
              <a:t>Using EFT samples with </a:t>
            </a:r>
            <a:r>
              <a:rPr lang="en-US" altLang="zh-CN" dirty="0" err="1" smtClean="0"/>
              <a:t>Eboli</a:t>
            </a:r>
            <a:r>
              <a:rPr lang="en-US" altLang="zh-CN" dirty="0" smtClean="0"/>
              <a:t> model. With full detector simulation</a:t>
            </a:r>
          </a:p>
          <a:p>
            <a:pPr marL="285750" indent="-285750">
              <a:buFont typeface="Arial" panose="020B0604020202020204" pitchFamily="34" charset="0"/>
              <a:buChar char="•"/>
            </a:pPr>
            <a:r>
              <a:rPr lang="en-US" altLang="zh-CN" dirty="0" smtClean="0"/>
              <a:t>Sample decomposed between SM + interference + EFT</a:t>
            </a:r>
            <a:endParaRPr lang="en-US" altLang="zh-CN" dirty="0"/>
          </a:p>
        </p:txBody>
      </p:sp>
      <p:sp>
        <p:nvSpPr>
          <p:cNvPr id="6" name="矩形 5"/>
          <p:cNvSpPr/>
          <p:nvPr/>
        </p:nvSpPr>
        <p:spPr>
          <a:xfrm>
            <a:off x="7542875" y="3947452"/>
            <a:ext cx="4136969" cy="1477328"/>
          </a:xfrm>
          <a:prstGeom prst="rect">
            <a:avLst/>
          </a:prstGeom>
        </p:spPr>
        <p:txBody>
          <a:bodyPr wrap="square">
            <a:spAutoFit/>
          </a:bodyPr>
          <a:lstStyle/>
          <a:p>
            <a:r>
              <a:rPr lang="en-US" altLang="zh-CN" dirty="0"/>
              <a:t>Fit all 6 extracted distributions for expected </a:t>
            </a:r>
            <a:r>
              <a:rPr lang="en-US" altLang="zh-CN" dirty="0" smtClean="0"/>
              <a:t>limits</a:t>
            </a:r>
          </a:p>
          <a:p>
            <a:r>
              <a:rPr lang="en-US" altLang="zh-CN" dirty="0" err="1"/>
              <a:t>Madgraph</a:t>
            </a:r>
            <a:r>
              <a:rPr lang="en-US" altLang="zh-CN" dirty="0"/>
              <a:t> is used for EFT samples production. Limits set using unfolded </a:t>
            </a:r>
            <a:r>
              <a:rPr lang="en-US" altLang="zh-CN" dirty="0" smtClean="0"/>
              <a:t>distribution</a:t>
            </a:r>
            <a:endParaRPr lang="en-US" altLang="zh-CN" dirty="0"/>
          </a:p>
        </p:txBody>
      </p:sp>
      <p:pic>
        <p:nvPicPr>
          <p:cNvPr id="7" name="图片 6"/>
          <p:cNvPicPr>
            <a:picLocks noChangeAspect="1"/>
          </p:cNvPicPr>
          <p:nvPr/>
        </p:nvPicPr>
        <p:blipFill>
          <a:blip r:embed="rId3"/>
          <a:stretch>
            <a:fillRect/>
          </a:stretch>
        </p:blipFill>
        <p:spPr>
          <a:xfrm>
            <a:off x="554672" y="3198635"/>
            <a:ext cx="6837441" cy="3435438"/>
          </a:xfrm>
          <a:prstGeom prst="rect">
            <a:avLst/>
          </a:prstGeom>
        </p:spPr>
      </p:pic>
      <p:sp>
        <p:nvSpPr>
          <p:cNvPr id="8" name="文本框 7"/>
          <p:cNvSpPr txBox="1"/>
          <p:nvPr/>
        </p:nvSpPr>
        <p:spPr>
          <a:xfrm>
            <a:off x="6561640" y="6262971"/>
            <a:ext cx="1811708" cy="369332"/>
          </a:xfrm>
          <a:prstGeom prst="rect">
            <a:avLst/>
          </a:prstGeom>
          <a:noFill/>
        </p:spPr>
        <p:txBody>
          <a:bodyPr wrap="square" rtlCol="0">
            <a:spAutoFit/>
          </a:bodyPr>
          <a:lstStyle/>
          <a:p>
            <a:r>
              <a:rPr lang="en-US" altLang="zh-CN" dirty="0" smtClean="0"/>
              <a:t>Work in progress</a:t>
            </a:r>
            <a:endParaRPr lang="zh-CN" altLang="en-US" dirty="0"/>
          </a:p>
        </p:txBody>
      </p:sp>
    </p:spTree>
    <p:extLst>
      <p:ext uri="{BB962C8B-B14F-4D97-AF65-F5344CB8AC3E}">
        <p14:creationId xmlns:p14="http://schemas.microsoft.com/office/powerpoint/2010/main" val="307062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xmlns="">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xmlns="">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signal region, one control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validation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24770</TotalTime>
  <Words>1924</Words>
  <Application>Microsoft Office PowerPoint</Application>
  <PresentationFormat>宽屏</PresentationFormat>
  <Paragraphs>192</Paragraphs>
  <Slides>25</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437</cp:revision>
  <dcterms:created xsi:type="dcterms:W3CDTF">2021-06-27T12:18:57Z</dcterms:created>
  <dcterms:modified xsi:type="dcterms:W3CDTF">2024-06-13T03:06:13Z</dcterms:modified>
</cp:coreProperties>
</file>